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  <p:sldMasterId id="214748366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10">
          <p15:clr>
            <a:srgbClr val="000000"/>
          </p15:clr>
        </p15:guide>
        <p15:guide id="2" pos="2877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000000"/>
          </p15:clr>
        </p15:guide>
        <p15:guide id="2" pos="2142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824" autoAdjust="0"/>
  </p:normalViewPr>
  <p:slideViewPr>
    <p:cSldViewPr snapToGrid="0">
      <p:cViewPr varScale="1">
        <p:scale>
          <a:sx n="147" d="100"/>
          <a:sy n="147" d="100"/>
        </p:scale>
        <p:origin x="2200" y="100"/>
      </p:cViewPr>
      <p:guideLst>
        <p:guide orient="horz" pos="2610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0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798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25" tIns="44850" rIns="89725" bIns="44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7" y="0"/>
            <a:ext cx="294798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25" tIns="44850" rIns="89725" bIns="44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6625" y="739775"/>
            <a:ext cx="4938712" cy="37036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75" cy="44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25" tIns="44850" rIns="89725" bIns="448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80537"/>
            <a:ext cx="294798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25" tIns="44850" rIns="89725" bIns="448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7" y="9380537"/>
            <a:ext cx="294798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725" tIns="44850" rIns="89725" bIns="448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75" cy="44450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c09a50e11_5_4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dc09a50e11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c09a50e11_2_42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gdc09a50e11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c09a50e11_2_57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gdc09a50e11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c09a50e11_2_64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gdc09a50e11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c09a50e11_2_70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gdc09a50e11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75" cy="44450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222" name="Google Shape;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c09a50e11_2_86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dc09a50e11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c09a50e11_2_80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dc09a50e11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75" cy="44450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75" cy="44450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75" cy="44450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c09a50e11_2_0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gdc09a50e1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c09a50d3a_0_18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dc09a50d3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c09a50d3a_0_40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dc09a50d3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c09a50e11_2_9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dc09a50e11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c09a50e11_2_16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gdc09a50e1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c09a50e11_2_32:notes"/>
          <p:cNvSpPr txBox="1">
            <a:spLocks noGrp="1"/>
          </p:cNvSpPr>
          <p:nvPr>
            <p:ph type="body" idx="1"/>
          </p:nvPr>
        </p:nvSpPr>
        <p:spPr>
          <a:xfrm>
            <a:off x="908050" y="4689475"/>
            <a:ext cx="4981500" cy="4445100"/>
          </a:xfrm>
          <a:prstGeom prst="rect">
            <a:avLst/>
          </a:prstGeom>
        </p:spPr>
        <p:txBody>
          <a:bodyPr spcFirstLastPara="1" wrap="square" lIns="89725" tIns="44850" rIns="89725" bIns="44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gdc09a50e11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39775"/>
            <a:ext cx="4938713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1800"/>
              </a:spcBef>
              <a:spcAft>
                <a:spcPts val="0"/>
              </a:spcAft>
              <a:buSzPts val="1800"/>
              <a:buFont typeface="Noto Sans Symbols"/>
              <a:buNone/>
              <a:defRPr b="0"/>
            </a:lvl1pPr>
            <a:lvl2pPr lvl="1" algn="l">
              <a:spcBef>
                <a:spcPts val="900"/>
              </a:spcBef>
              <a:spcAft>
                <a:spcPts val="0"/>
              </a:spcAft>
              <a:buSzPts val="1530"/>
              <a:buChar char="🔾"/>
              <a:defRPr/>
            </a:lvl2pPr>
            <a:lvl3pPr lvl="2" algn="l">
              <a:spcBef>
                <a:spcPts val="900"/>
              </a:spcBef>
              <a:spcAft>
                <a:spcPts val="0"/>
              </a:spcAft>
              <a:buSzPts val="1800"/>
              <a:buChar char="✔"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457200" y="13795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800"/>
              </a:spcBef>
              <a:spcAft>
                <a:spcPts val="0"/>
              </a:spcAft>
              <a:buSzPts val="1800"/>
              <a:buChar char="❑"/>
              <a:defRPr sz="1800"/>
            </a:lvl1pPr>
            <a:lvl2pPr marL="914400" lvl="1" indent="-314960" algn="l">
              <a:spcBef>
                <a:spcPts val="800"/>
              </a:spcBef>
              <a:spcAft>
                <a:spcPts val="0"/>
              </a:spcAft>
              <a:buSzPts val="1360"/>
              <a:buChar char="🔾"/>
              <a:defRPr sz="1600"/>
            </a:lvl2pPr>
            <a:lvl3pPr marL="1371600" lvl="2" indent="-317500" algn="l">
              <a:spcBef>
                <a:spcPts val="700"/>
              </a:spcBef>
              <a:spcAft>
                <a:spcPts val="0"/>
              </a:spcAft>
              <a:buSzPts val="1400"/>
              <a:buChar char="✔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Font typeface="Malgun Gothic"/>
              <a:buChar char="•"/>
              <a:defRPr sz="1200"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6pPr>
            <a:lvl7pPr marL="3200400" lvl="6" indent="-342900" algn="l"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7pPr>
            <a:lvl8pPr marL="3657600" lvl="7" indent="-342900" algn="l"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8pPr>
            <a:lvl9pPr marL="4114800" lvl="8" indent="-342900" algn="l"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648200" y="1379538"/>
            <a:ext cx="4038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800"/>
              </a:spcBef>
              <a:spcAft>
                <a:spcPts val="0"/>
              </a:spcAft>
              <a:buSzPts val="1800"/>
              <a:buChar char="❑"/>
              <a:defRPr sz="1800"/>
            </a:lvl1pPr>
            <a:lvl2pPr marL="914400" lvl="1" indent="-314960" algn="l">
              <a:spcBef>
                <a:spcPts val="800"/>
              </a:spcBef>
              <a:spcAft>
                <a:spcPts val="0"/>
              </a:spcAft>
              <a:buSzPts val="1360"/>
              <a:buChar char="🔾"/>
              <a:defRPr sz="1600"/>
            </a:lvl2pPr>
            <a:lvl3pPr marL="1371600" lvl="2" indent="-317500" algn="l">
              <a:spcBef>
                <a:spcPts val="700"/>
              </a:spcBef>
              <a:spcAft>
                <a:spcPts val="0"/>
              </a:spcAft>
              <a:buSzPts val="1400"/>
              <a:buChar char="✔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Font typeface="Malgun Gothic"/>
              <a:buChar char="•"/>
              <a:defRPr sz="1200"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6pPr>
            <a:lvl7pPr marL="3200400" lvl="6" indent="-342900" algn="l"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7pPr>
            <a:lvl8pPr marL="3657600" lvl="7" indent="-342900" algn="l"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8pPr>
            <a:lvl9pPr marL="4114800" lvl="8" indent="-342900" algn="l">
              <a:spcBef>
                <a:spcPts val="9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900"/>
              </a:spcBef>
              <a:spcAft>
                <a:spcPts val="0"/>
              </a:spcAft>
              <a:buSzPts val="1530"/>
              <a:buNone/>
              <a:defRPr sz="18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700"/>
              </a:spcBef>
              <a:spcAft>
                <a:spcPts val="0"/>
              </a:spcAft>
              <a:buSzPts val="1400"/>
              <a:buFont typeface="Malgun Gothic"/>
              <a:buNone/>
              <a:defRPr sz="1400"/>
            </a:lvl5pPr>
            <a:lvl6pPr marL="2743200" lvl="5" indent="-22860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379537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800"/>
              </a:spcBef>
              <a:spcAft>
                <a:spcPts val="0"/>
              </a:spcAft>
              <a:buSzPts val="1800"/>
              <a:buChar char="❑"/>
              <a:defRPr/>
            </a:lvl1pPr>
            <a:lvl2pPr marL="914400" lvl="1" indent="-325755" algn="l">
              <a:spcBef>
                <a:spcPts val="900"/>
              </a:spcBef>
              <a:spcAft>
                <a:spcPts val="0"/>
              </a:spcAft>
              <a:buSzPts val="1530"/>
              <a:buChar char="🔾"/>
              <a:defRPr/>
            </a:lvl2pPr>
            <a:lvl3pPr marL="1371600" lvl="2" indent="-342900" algn="l">
              <a:spcBef>
                <a:spcPts val="90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5400000">
            <a:off x="4886325" y="2363788"/>
            <a:ext cx="554355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 rot="5400000">
            <a:off x="695325" y="382588"/>
            <a:ext cx="554355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800"/>
              </a:spcBef>
              <a:spcAft>
                <a:spcPts val="0"/>
              </a:spcAft>
              <a:buSzPts val="1800"/>
              <a:buChar char="❑"/>
              <a:defRPr/>
            </a:lvl1pPr>
            <a:lvl2pPr marL="914400" lvl="1" indent="-325755" algn="l">
              <a:spcBef>
                <a:spcPts val="900"/>
              </a:spcBef>
              <a:spcAft>
                <a:spcPts val="0"/>
              </a:spcAft>
              <a:buSzPts val="1530"/>
              <a:buChar char="🔾"/>
              <a:defRPr/>
            </a:lvl2pPr>
            <a:lvl3pPr marL="1371600" lvl="2" indent="-342900" algn="l">
              <a:spcBef>
                <a:spcPts val="90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 rot="5400000">
            <a:off x="2179637" y="-342901"/>
            <a:ext cx="478472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800"/>
              </a:spcBef>
              <a:spcAft>
                <a:spcPts val="0"/>
              </a:spcAft>
              <a:buSzPts val="1800"/>
              <a:buChar char="❑"/>
              <a:defRPr/>
            </a:lvl1pPr>
            <a:lvl2pPr marL="914400" lvl="1" indent="-325755" algn="l">
              <a:spcBef>
                <a:spcPts val="900"/>
              </a:spcBef>
              <a:spcAft>
                <a:spcPts val="0"/>
              </a:spcAft>
              <a:buSzPts val="1530"/>
              <a:buChar char="🔾"/>
              <a:defRPr/>
            </a:lvl2pPr>
            <a:lvl3pPr marL="1371600" lvl="2" indent="-342900" algn="l">
              <a:spcBef>
                <a:spcPts val="90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Noto Sans Symbols"/>
              <a:buNone/>
              <a:defRPr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4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900"/>
              <a:buFont typeface="Malgun Gothic"/>
              <a:buNone/>
              <a:defRPr sz="900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450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3200"/>
              </a:spcBef>
              <a:spcAft>
                <a:spcPts val="0"/>
              </a:spcAft>
              <a:buSzPts val="3200"/>
              <a:buChar char="❑"/>
              <a:defRPr sz="3200"/>
            </a:lvl1pPr>
            <a:lvl2pPr marL="914400" lvl="1" indent="-379730" algn="l">
              <a:spcBef>
                <a:spcPts val="1400"/>
              </a:spcBef>
              <a:spcAft>
                <a:spcPts val="0"/>
              </a:spcAft>
              <a:buSzPts val="2380"/>
              <a:buChar char="🔾"/>
              <a:defRPr sz="2800"/>
            </a:lvl2pPr>
            <a:lvl3pPr marL="1371600" lvl="2" indent="-381000" algn="l">
              <a:spcBef>
                <a:spcPts val="1200"/>
              </a:spcBef>
              <a:spcAft>
                <a:spcPts val="0"/>
              </a:spcAft>
              <a:buSzPts val="2400"/>
              <a:buChar char="✔"/>
              <a:defRPr sz="2400"/>
            </a:lvl3pPr>
            <a:lvl4pPr marL="1828800" lvl="3" indent="-355600" algn="l"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spcBef>
                <a:spcPts val="1000"/>
              </a:spcBef>
              <a:spcAft>
                <a:spcPts val="0"/>
              </a:spcAft>
              <a:buSzPts val="2000"/>
              <a:buFont typeface="Malgun Gothic"/>
              <a:buChar char="•"/>
              <a:defRPr sz="2000"/>
            </a:lvl5pPr>
            <a:lvl6pPr marL="2743200" lvl="5" indent="-35560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6pPr>
            <a:lvl7pPr marL="3200400" lvl="6" indent="-35560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7pPr>
            <a:lvl8pPr marL="3657600" lvl="7" indent="-35560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8pPr>
            <a:lvl9pPr marL="4114800" lvl="8" indent="-35560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4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450"/>
              </a:spcBef>
              <a:spcAft>
                <a:spcPts val="0"/>
              </a:spcAft>
              <a:buSzPts val="900"/>
              <a:buFont typeface="Malgun Gothic"/>
              <a:buNone/>
              <a:defRPr sz="900"/>
            </a:lvl5pPr>
            <a:lvl6pPr marL="2743200" lvl="5" indent="-228600" algn="l">
              <a:spcBef>
                <a:spcPts val="450"/>
              </a:spcBef>
              <a:spcAft>
                <a:spcPts val="0"/>
              </a:spcAft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450"/>
              </a:spcBef>
              <a:spcAft>
                <a:spcPts val="0"/>
              </a:spcAft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450"/>
              </a:spcBef>
              <a:spcAft>
                <a:spcPts val="0"/>
              </a:spcAft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450"/>
              </a:spcBef>
              <a:spcAft>
                <a:spcPts val="0"/>
              </a:spcAft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2000"/>
              <a:buNone/>
              <a:defRPr sz="2000" b="1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9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600"/>
              <a:buFont typeface="Malgun Gothic"/>
              <a:buNone/>
              <a:defRPr sz="16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800"/>
              </a:spcBef>
              <a:spcAft>
                <a:spcPts val="0"/>
              </a:spcAft>
              <a:buSzPts val="1800"/>
              <a:buChar char="❑"/>
              <a:defRPr sz="1800"/>
            </a:lvl1pPr>
            <a:lvl2pPr marL="914400" lvl="1" indent="-314960" algn="l">
              <a:spcBef>
                <a:spcPts val="800"/>
              </a:spcBef>
              <a:spcAft>
                <a:spcPts val="0"/>
              </a:spcAft>
              <a:buSzPts val="1360"/>
              <a:buChar char="🔾"/>
              <a:defRPr sz="1600"/>
            </a:lvl2pPr>
            <a:lvl3pPr marL="1371600" lvl="2" indent="-317500" algn="l">
              <a:spcBef>
                <a:spcPts val="700"/>
              </a:spcBef>
              <a:spcAft>
                <a:spcPts val="0"/>
              </a:spcAft>
              <a:buSzPts val="1400"/>
              <a:buChar char="✔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Font typeface="Malgun Gothic"/>
              <a:buChar char="•"/>
              <a:defRPr sz="1200"/>
            </a:lvl5pPr>
            <a:lvl6pPr marL="2743200" lvl="5" indent="-3302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6pPr>
            <a:lvl7pPr marL="3200400" lvl="6" indent="-3302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7pPr>
            <a:lvl8pPr marL="3657600" lvl="7" indent="-3302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8pPr>
            <a:lvl9pPr marL="4114800" lvl="8" indent="-3302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SzPts val="2000"/>
              <a:buNone/>
              <a:defRPr sz="2000" b="1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9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600"/>
              <a:buFont typeface="Malgun Gothic"/>
              <a:buNone/>
              <a:defRPr sz="16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800"/>
              </a:spcBef>
              <a:spcAft>
                <a:spcPts val="0"/>
              </a:spcAft>
              <a:buSzPts val="1800"/>
              <a:buChar char="❑"/>
              <a:defRPr sz="1800"/>
            </a:lvl1pPr>
            <a:lvl2pPr marL="914400" lvl="1" indent="-314960" algn="l">
              <a:spcBef>
                <a:spcPts val="800"/>
              </a:spcBef>
              <a:spcAft>
                <a:spcPts val="0"/>
              </a:spcAft>
              <a:buSzPts val="1360"/>
              <a:buChar char="🔾"/>
              <a:defRPr sz="1600"/>
            </a:lvl2pPr>
            <a:lvl3pPr marL="1371600" lvl="2" indent="-317500" algn="l">
              <a:spcBef>
                <a:spcPts val="700"/>
              </a:spcBef>
              <a:spcAft>
                <a:spcPts val="0"/>
              </a:spcAft>
              <a:buSzPts val="1400"/>
              <a:buChar char="✔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Font typeface="Malgun Gothic"/>
              <a:buChar char="•"/>
              <a:defRPr sz="1200"/>
            </a:lvl5pPr>
            <a:lvl6pPr marL="2743200" lvl="5" indent="-3302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6pPr>
            <a:lvl7pPr marL="3200400" lvl="6" indent="-3302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7pPr>
            <a:lvl8pPr marL="3657600" lvl="7" indent="-3302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8pPr>
            <a:lvl9pPr marL="4114800" lvl="8" indent="-330200" algn="l">
              <a:spcBef>
                <a:spcPts val="80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379537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496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🔾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379537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496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🔾"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8450" algn="l" rtl="0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•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81750"/>
            <a:ext cx="2895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  <a:defRPr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3"/>
          <p:cNvCxnSpPr/>
          <p:nvPr/>
        </p:nvCxnSpPr>
        <p:spPr>
          <a:xfrm>
            <a:off x="468312" y="549275"/>
            <a:ext cx="820737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468312" y="6381750"/>
            <a:ext cx="820737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3" name="Google Shape;23;p3" descr="globalsymbol_koreng2_larg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5137" y="188912"/>
            <a:ext cx="1152525" cy="3127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4"/>
          <p:cNvGrpSpPr/>
          <p:nvPr/>
        </p:nvGrpSpPr>
        <p:grpSpPr>
          <a:xfrm>
            <a:off x="0" y="1281112"/>
            <a:ext cx="9144000" cy="1233487"/>
            <a:chOff x="0" y="1920"/>
            <a:chExt cx="5760" cy="528"/>
          </a:xfrm>
        </p:grpSpPr>
        <p:cxnSp>
          <p:nvCxnSpPr>
            <p:cNvPr id="92" name="Google Shape;92;p14"/>
            <p:cNvCxnSpPr/>
            <p:nvPr/>
          </p:nvCxnSpPr>
          <p:spPr>
            <a:xfrm>
              <a:off x="0" y="1920"/>
              <a:ext cx="576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3" name="Google Shape;93;p14"/>
            <p:cNvCxnSpPr/>
            <p:nvPr/>
          </p:nvCxnSpPr>
          <p:spPr>
            <a:xfrm>
              <a:off x="0" y="2448"/>
              <a:ext cx="576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94" name="Google Shape;94;p14"/>
          <p:cNvGrpSpPr/>
          <p:nvPr/>
        </p:nvGrpSpPr>
        <p:grpSpPr>
          <a:xfrm>
            <a:off x="0" y="1349375"/>
            <a:ext cx="9144000" cy="1090612"/>
            <a:chOff x="0" y="1920"/>
            <a:chExt cx="5760" cy="528"/>
          </a:xfrm>
        </p:grpSpPr>
        <p:cxnSp>
          <p:nvCxnSpPr>
            <p:cNvPr id="95" name="Google Shape;95;p14"/>
            <p:cNvCxnSpPr/>
            <p:nvPr/>
          </p:nvCxnSpPr>
          <p:spPr>
            <a:xfrm>
              <a:off x="0" y="1920"/>
              <a:ext cx="576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96" name="Google Shape;96;p14"/>
            <p:cNvCxnSpPr/>
            <p:nvPr/>
          </p:nvCxnSpPr>
          <p:spPr>
            <a:xfrm>
              <a:off x="0" y="2448"/>
              <a:ext cx="576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07987" y="3849687"/>
            <a:ext cx="8318500" cy="2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2021년</a:t>
            </a:r>
            <a:r>
              <a:rPr lang="en-US"/>
              <a:t> </a:t>
            </a: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6월</a:t>
            </a:r>
            <a:r>
              <a:rPr lang="en-US"/>
              <a:t> </a:t>
            </a:r>
            <a:r>
              <a:rPr lang="en-US" sz="1800" b="0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12일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신채호(2015410113)</a:t>
            </a:r>
            <a:br>
              <a:rPr lang="en-US"/>
            </a:br>
            <a:r>
              <a:rPr lang="en-US"/>
              <a:t>김정환(2015410101)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지도교수 : 이숙윤 교수님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고려대학교 정보대학 컴퓨터학과</a:t>
            </a:r>
            <a:br>
              <a:rPr lang="en-US"/>
            </a:b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0" y="1333500"/>
            <a:ext cx="9144000" cy="1146175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lgun Gothic"/>
              <a:buNone/>
            </a:pP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실시간 리뷰 패널 (Real-time Review Panel)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2667000" y="642937"/>
            <a:ext cx="3798887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졸업프로젝트 보고서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10</a:t>
            </a:fld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Idea</a:t>
            </a: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457200" y="1340834"/>
            <a:ext cx="8229600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디스플레이 + 제어기기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물품 하단에 위치하여 리뷰시스템을 띄워줌</a:t>
            </a:r>
            <a:endParaRPr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해당 물품의 전체 평점, 최근 평점 그리고 짧은 2~3개의 리뷰를 보여줌</a:t>
            </a:r>
            <a:endParaRPr b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452450" y="2832548"/>
            <a:ext cx="8229600" cy="1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리뷰작성 웹/앱 + QR 코드(Front-end)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물품내에 동봉된 QR 코드를 카메라로 인식하여 사이트 접속 후 리뷰 작성 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불필요한 기능 없이 기본적인 텍스트폼만으로 리뷰 작성 가능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물품 표지 뒷면에 적힌 정보를 통해 추가적으로 웹으로 접속 가능</a:t>
            </a:r>
            <a:endParaRPr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457200" y="4591273"/>
            <a:ext cx="8229600" cy="1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리뷰 관리 서버 및 Database (Back-end)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작성된 리뷰를 서버에서 처리 후 데이터베이스에 저장</a:t>
            </a: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비속어 필터링, 리뷰 감정 분석 등을 통한 관리</a:t>
            </a:r>
            <a:endParaRPr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11</a:t>
            </a:fld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Idea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511800" y="1511962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디스플레이 + 제어기기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>
                <a:solidFill>
                  <a:schemeClr val="accent1"/>
                </a:solidFill>
              </a:rPr>
              <a:t>구현: (아두이노 우노 CH340 호환보드) + (16x2 LCD I2C 모듈)</a:t>
            </a:r>
            <a:endParaRPr b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16x2 LCD_I2C 모듈은 작은 디스플레이 특성상 많은 픽셀을 보유하고 있지 않아 한글을 나타내는것이 어려움 </a:t>
            </a:r>
            <a:endParaRPr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-&gt; 한글 지원 라이브러리가 거의 없기 때문에 영어로만 테스트 진행 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노트북과 연결된 아두이노로 시리얼 통신을 통해 들어오는 스트링을 연결된 LCD에 띄워줌</a:t>
            </a:r>
            <a:endParaRPr b="0"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175" y="2649150"/>
            <a:ext cx="3796326" cy="28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12</a:t>
            </a:fld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Idea</a:t>
            </a: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511800" y="1511962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리뷰작성 웹/앱 + QR 코드(Front-end)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>
                <a:solidFill>
                  <a:schemeClr val="accent1"/>
                </a:solidFill>
              </a:rPr>
              <a:t>구현: HTML, CSS, Javascript를 통한 테스트 웹페이지 구현</a:t>
            </a:r>
            <a:endParaRPr b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메인 화면, 연결된 웹캠, 휴대폰 카메라 등과 연결되는 QR 스캐너 페이지, 특정 제품 리뷰 작성 페이지, 리뷰 작성 모달로 구성</a:t>
            </a:r>
            <a:endParaRPr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깃허브 호스팅 사용. 휴대폰 상으로도 접속 가능.</a:t>
            </a:r>
            <a:endParaRPr b="0"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5" y="22300"/>
            <a:ext cx="8999925" cy="681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37" y="98500"/>
            <a:ext cx="8137934" cy="67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63" y="57335"/>
            <a:ext cx="8137949" cy="674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 rotWithShape="1">
          <a:blip r:embed="rId6">
            <a:alphaModFix/>
          </a:blip>
          <a:srcRect l="-840" r="839"/>
          <a:stretch/>
        </p:blipFill>
        <p:spPr>
          <a:xfrm>
            <a:off x="472950" y="69125"/>
            <a:ext cx="8198088" cy="671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13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Idea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511800" y="1511962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리뷰 관리 서버 및 Database (Back-end)</a:t>
            </a: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>
                <a:solidFill>
                  <a:schemeClr val="accent1"/>
                </a:solidFill>
              </a:rPr>
              <a:t>구현: 개인 노트북 한 아이피, 포트 개방 후 파이썬을 통한 HTTP 통신, postgres sql을 통한 테스트 DB 구축</a:t>
            </a:r>
            <a:endParaRPr b="0">
              <a:solidFill>
                <a:schemeClr val="accen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chemeClr val="accen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공유기의 포트포워딩을 통해 외부와 통신 가능하도록 설정</a:t>
            </a:r>
            <a:endParaRPr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파이썬의 HTTPRequestHandler를 통해 클라이언트에서 보내는 패킷을 기다리는 서버 역할 수행</a:t>
            </a:r>
            <a:endParaRPr b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b="0"/>
              <a:t>핸들러에 HTTP POST가 오면 데이터를 psql의 review table에 저장</a:t>
            </a:r>
            <a:endParaRPr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14</a:t>
            </a:fld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Main Idea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511800" y="1511962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❑"/>
            </a:pPr>
            <a:r>
              <a:rPr lang="en-US" dirty="0"/>
              <a:t> </a:t>
            </a:r>
            <a:r>
              <a:rPr lang="en-US" dirty="0" err="1"/>
              <a:t>기존</a:t>
            </a:r>
            <a:r>
              <a:rPr lang="en-US" dirty="0"/>
              <a:t> </a:t>
            </a:r>
            <a:r>
              <a:rPr lang="en-US" dirty="0" err="1"/>
              <a:t>아이템과의</a:t>
            </a:r>
            <a:r>
              <a:rPr lang="en-US" dirty="0"/>
              <a:t> </a:t>
            </a:r>
            <a:r>
              <a:rPr lang="en-US" dirty="0" err="1"/>
              <a:t>차별점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0" dirty="0" err="1"/>
              <a:t>디스플레이</a:t>
            </a:r>
            <a:r>
              <a:rPr lang="en-US" b="0" dirty="0"/>
              <a:t>, </a:t>
            </a:r>
            <a:r>
              <a:rPr lang="en-US" b="0" dirty="0" err="1"/>
              <a:t>웹페이지</a:t>
            </a:r>
            <a:r>
              <a:rPr lang="en-US" b="0" dirty="0"/>
              <a:t>, </a:t>
            </a:r>
            <a:r>
              <a:rPr lang="en-US" b="0" dirty="0" err="1"/>
              <a:t>서버의</a:t>
            </a:r>
            <a:r>
              <a:rPr lang="en-US" b="0" dirty="0"/>
              <a:t> </a:t>
            </a:r>
            <a:r>
              <a:rPr lang="en-US" b="0" dirty="0" err="1"/>
              <a:t>연동을</a:t>
            </a:r>
            <a:r>
              <a:rPr lang="en-US" b="0" dirty="0"/>
              <a:t> </a:t>
            </a:r>
            <a:r>
              <a:rPr lang="en-US" b="0" dirty="0" err="1"/>
              <a:t>통한</a:t>
            </a:r>
            <a:r>
              <a:rPr lang="en-US" b="0" dirty="0"/>
              <a:t> </a:t>
            </a:r>
            <a:r>
              <a:rPr lang="en-US" b="0" dirty="0" err="1"/>
              <a:t>새로운</a:t>
            </a:r>
            <a:r>
              <a:rPr lang="en-US" b="0" dirty="0"/>
              <a:t> </a:t>
            </a:r>
            <a:r>
              <a:rPr lang="en-US" b="0" dirty="0" err="1"/>
              <a:t>방식의</a:t>
            </a:r>
            <a:r>
              <a:rPr lang="en-US" b="0" dirty="0"/>
              <a:t> </a:t>
            </a:r>
            <a:r>
              <a:rPr lang="en-US" b="0" dirty="0" err="1"/>
              <a:t>오프라인</a:t>
            </a:r>
            <a:r>
              <a:rPr lang="en-US" b="0" dirty="0"/>
              <a:t> </a:t>
            </a:r>
            <a:r>
              <a:rPr lang="en-US" b="0" dirty="0" err="1"/>
              <a:t>리뷰시스템</a:t>
            </a:r>
            <a:r>
              <a:rPr lang="en-US" b="0" dirty="0"/>
              <a:t> </a:t>
            </a:r>
            <a:r>
              <a:rPr lang="en-US" b="0" dirty="0" err="1"/>
              <a:t>제공</a:t>
            </a:r>
            <a:br>
              <a:rPr lang="en-US" b="0" dirty="0"/>
            </a:br>
            <a:r>
              <a:rPr lang="en-US" b="0" dirty="0"/>
              <a:t>-&gt; </a:t>
            </a:r>
            <a:r>
              <a:rPr lang="en-US" sz="1600" b="0" dirty="0" err="1"/>
              <a:t>일반적으로</a:t>
            </a:r>
            <a:r>
              <a:rPr lang="en-US" sz="1600" b="0" dirty="0"/>
              <a:t> </a:t>
            </a:r>
            <a:r>
              <a:rPr lang="en-US" sz="1600" b="0" dirty="0" err="1"/>
              <a:t>제품의</a:t>
            </a:r>
            <a:r>
              <a:rPr lang="en-US" sz="1600" b="0" dirty="0"/>
              <a:t> </a:t>
            </a:r>
            <a:r>
              <a:rPr lang="en-US" sz="1600" b="0" dirty="0" err="1"/>
              <a:t>QR코드를</a:t>
            </a:r>
            <a:r>
              <a:rPr lang="en-US" sz="1600" b="0" dirty="0"/>
              <a:t> </a:t>
            </a:r>
            <a:r>
              <a:rPr lang="en-US" sz="1600" b="0" dirty="0" err="1"/>
              <a:t>통한</a:t>
            </a:r>
            <a:r>
              <a:rPr lang="en-US" sz="1600" b="0" dirty="0"/>
              <a:t> </a:t>
            </a:r>
            <a:r>
              <a:rPr lang="en-US" sz="1600" b="0" dirty="0" err="1"/>
              <a:t>리뷰작성</a:t>
            </a:r>
            <a:r>
              <a:rPr lang="en-US" sz="1600" b="0" dirty="0"/>
              <a:t> </a:t>
            </a:r>
            <a:r>
              <a:rPr lang="en-US" sz="1600" b="0" dirty="0" err="1"/>
              <a:t>시스템은</a:t>
            </a:r>
            <a:r>
              <a:rPr lang="en-US" sz="1600" b="0" dirty="0"/>
              <a:t> </a:t>
            </a:r>
            <a:r>
              <a:rPr lang="en-US" sz="1600" b="0" dirty="0" err="1"/>
              <a:t>존재하지만</a:t>
            </a:r>
            <a:r>
              <a:rPr lang="en-US" sz="1600" b="0" dirty="0"/>
              <a:t>                </a:t>
            </a:r>
            <a:br>
              <a:rPr lang="en-US" sz="1600" b="0" dirty="0"/>
            </a:br>
            <a:r>
              <a:rPr lang="en-US" sz="1600" b="0" dirty="0"/>
              <a:t>    </a:t>
            </a:r>
            <a:r>
              <a:rPr lang="en-US" sz="1600" b="0" dirty="0" err="1"/>
              <a:t>디스플레이까지</a:t>
            </a:r>
            <a:r>
              <a:rPr lang="en-US" sz="1600" b="0" dirty="0"/>
              <a:t> </a:t>
            </a:r>
            <a:r>
              <a:rPr lang="en-US" sz="1600" b="0" dirty="0" err="1"/>
              <a:t>연동해</a:t>
            </a:r>
            <a:r>
              <a:rPr lang="en-US" sz="1600" b="0" dirty="0"/>
              <a:t> </a:t>
            </a:r>
            <a:r>
              <a:rPr lang="en-US" sz="1600" b="0" dirty="0" err="1"/>
              <a:t>오프라인까지</a:t>
            </a:r>
            <a:r>
              <a:rPr lang="en-US" sz="1600" b="0" dirty="0"/>
              <a:t> </a:t>
            </a:r>
            <a:r>
              <a:rPr lang="en-US" sz="1600" b="0" dirty="0" err="1"/>
              <a:t>확장한</a:t>
            </a:r>
            <a:r>
              <a:rPr lang="en-US" sz="1600" b="0" dirty="0"/>
              <a:t> </a:t>
            </a:r>
            <a:r>
              <a:rPr lang="en-US" sz="1600" b="0" dirty="0" err="1"/>
              <a:t>경우는</a:t>
            </a:r>
            <a:r>
              <a:rPr lang="en-US" sz="1600" b="0" dirty="0"/>
              <a:t> </a:t>
            </a:r>
            <a:r>
              <a:rPr lang="en-US" sz="1600" b="0" dirty="0" err="1"/>
              <a:t>없었음</a:t>
            </a:r>
            <a:r>
              <a:rPr lang="en-US" sz="1600" b="0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-US" sz="1600" b="0" dirty="0"/>
          </a:p>
          <a:p>
            <a:pPr>
              <a:spcBef>
                <a:spcPts val="0"/>
              </a:spcBef>
              <a:buFont typeface="Noto Sans Symbols"/>
              <a:buAutoNum type="arabicPeriod"/>
            </a:pPr>
            <a:r>
              <a:rPr lang="ko-KR" altLang="en-US" b="0" dirty="0"/>
              <a:t>비속어를 포함된 리뷰를 제외한 가장 최신 리뷰를 보여주어 </a:t>
            </a:r>
            <a:br>
              <a:rPr lang="ko-KR" altLang="en-US" b="0" dirty="0"/>
            </a:br>
            <a:r>
              <a:rPr lang="ko-KR" altLang="en-US" b="0" dirty="0"/>
              <a:t>제품에 대한 신뢰도 상승</a:t>
            </a:r>
            <a:endParaRPr lang="en-US" altLang="ko-KR" b="0" dirty="0"/>
          </a:p>
          <a:p>
            <a:pPr>
              <a:spcBef>
                <a:spcPts val="0"/>
              </a:spcBef>
              <a:buFont typeface="Noto Sans Symbols"/>
              <a:buAutoNum type="arabicPeriod"/>
            </a:pPr>
            <a:endParaRPr lang="en-US" altLang="ko-KR" b="0" dirty="0"/>
          </a:p>
          <a:p>
            <a:pPr>
              <a:spcBef>
                <a:spcPts val="0"/>
              </a:spcBef>
              <a:buFont typeface="Noto Sans Symbols"/>
              <a:buAutoNum type="arabicPeriod"/>
            </a:pPr>
            <a:r>
              <a:rPr lang="ko-KR" altLang="en-US" b="0" dirty="0"/>
              <a:t>한눈에 들어오는 리뷰</a:t>
            </a:r>
            <a:endParaRPr lang="en-US" altLang="ko-KR" b="0" dirty="0"/>
          </a:p>
          <a:p>
            <a:pPr>
              <a:spcBef>
                <a:spcPts val="0"/>
              </a:spcBef>
              <a:buFont typeface="Noto Sans Symbols"/>
              <a:buAutoNum type="arabicPeriod"/>
            </a:pPr>
            <a:endParaRPr lang="en-US" altLang="ko-KR" b="0" dirty="0"/>
          </a:p>
          <a:p>
            <a:pPr>
              <a:spcBef>
                <a:spcPts val="0"/>
              </a:spcBef>
              <a:buFont typeface="Noto Sans Symbols"/>
              <a:buAutoNum type="arabicPeriod"/>
            </a:pPr>
            <a:r>
              <a:rPr lang="ko-KR" altLang="en-US" b="0" dirty="0"/>
              <a:t>오프라인의 제한된 공간적 상황과 가격을 모두 고려한 </a:t>
            </a:r>
            <a:br>
              <a:rPr lang="ko-KR" altLang="en-US" b="0" dirty="0"/>
            </a:br>
            <a:r>
              <a:rPr lang="ko-KR" altLang="en-US" b="0" dirty="0"/>
              <a:t>디스플레이의 크기 조절 기능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/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15</a:t>
            </a:fld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en-US"/>
              <a:t>Demo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457200" y="1379537"/>
            <a:ext cx="8229600" cy="478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❑"/>
            </a:pPr>
            <a:r>
              <a:rPr lang="en-US"/>
              <a:t>영상1.</a:t>
            </a:r>
            <a:r>
              <a:rPr lang="en-US" b="0"/>
              <a:t> 웹을 통해 메인페이지에 접속하고 </a:t>
            </a:r>
            <a:br>
              <a:rPr lang="en-US" b="0"/>
            </a:br>
            <a:r>
              <a:rPr lang="en-US" b="0"/>
              <a:t>         QR코드를 스캔하여 리뷰를 올리는 과정</a:t>
            </a:r>
            <a:endParaRPr b="0"/>
          </a:p>
        </p:txBody>
      </p:sp>
      <p:pic>
        <p:nvPicPr>
          <p:cNvPr id="2" name="KakaoTalk_20210614_192621371">
            <a:hlinkClick r:id="" action="ppaction://media"/>
            <a:extLst>
              <a:ext uri="{FF2B5EF4-FFF2-40B4-BE49-F238E27FC236}">
                <a16:creationId xmlns:a16="http://schemas.microsoft.com/office/drawing/2014/main" id="{0B5196C2-2602-48A0-A18E-B246220F6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2310" y="2006929"/>
            <a:ext cx="7099379" cy="3990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16</a:t>
            </a:fld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en-US"/>
              <a:t>Demo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457200" y="1379537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 dirty="0"/>
              <a:t>영상2. </a:t>
            </a:r>
            <a:r>
              <a:rPr lang="en-US" b="0" dirty="0" err="1"/>
              <a:t>비속어</a:t>
            </a:r>
            <a:r>
              <a:rPr lang="en-US" b="0" dirty="0"/>
              <a:t> </a:t>
            </a:r>
            <a:r>
              <a:rPr lang="en-US" b="0" dirty="0" err="1"/>
              <a:t>필터링</a:t>
            </a:r>
            <a:endParaRPr b="0" dirty="0"/>
          </a:p>
        </p:txBody>
      </p:sp>
      <p:pic>
        <p:nvPicPr>
          <p:cNvPr id="2" name="KakaoTalk_20210614_194232781">
            <a:hlinkClick r:id="" action="ppaction://media"/>
            <a:extLst>
              <a:ext uri="{FF2B5EF4-FFF2-40B4-BE49-F238E27FC236}">
                <a16:creationId xmlns:a16="http://schemas.microsoft.com/office/drawing/2014/main" id="{1F9BD8C7-9E10-43DA-8F21-296171CE4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397" y="1741349"/>
            <a:ext cx="7592076" cy="4267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17</a:t>
            </a:fld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en-US"/>
              <a:t>Demo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457200" y="1379537"/>
            <a:ext cx="8229600" cy="4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 dirty="0"/>
              <a:t>영상3. </a:t>
            </a:r>
            <a:r>
              <a:rPr lang="ko-KR" altLang="en-US" b="0" dirty="0"/>
              <a:t>외부와의 통신</a:t>
            </a:r>
            <a:endParaRPr b="0" dirty="0"/>
          </a:p>
        </p:txBody>
      </p:sp>
      <p:pic>
        <p:nvPicPr>
          <p:cNvPr id="2" name="KakaoTalk_20210614_200112008">
            <a:hlinkClick r:id="" action="ppaction://media"/>
            <a:extLst>
              <a:ext uri="{FF2B5EF4-FFF2-40B4-BE49-F238E27FC236}">
                <a16:creationId xmlns:a16="http://schemas.microsoft.com/office/drawing/2014/main" id="{2B259AD3-4087-46E9-82EA-924CE7743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213" y="1781106"/>
            <a:ext cx="7399573" cy="4159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18</a:t>
            </a:fld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Conclusion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457200" y="1379532"/>
            <a:ext cx="8229600" cy="19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 sz="1800" b="1" i="0" u="none">
                <a:latin typeface="Malgun Gothic"/>
                <a:ea typeface="Malgun Gothic"/>
                <a:cs typeface="Malgun Gothic"/>
                <a:sym typeface="Malgun Gothic"/>
              </a:rPr>
              <a:t>Summary </a:t>
            </a:r>
            <a:endParaRPr/>
          </a:p>
          <a:p>
            <a:pPr marL="808037" lvl="1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60"/>
              <a:buChar char="🔾"/>
            </a:pPr>
            <a:r>
              <a:rPr lang="en-US" b="0"/>
              <a:t>현재 온라인 상에만 존재하는 리뷰 시스템을 오프라인까지 확장.</a:t>
            </a:r>
            <a:endParaRPr b="0"/>
          </a:p>
          <a:p>
            <a:pPr marL="808037" lvl="1" indent="-27749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30"/>
              <a:buChar char="🔾"/>
            </a:pPr>
            <a:r>
              <a:rPr lang="en-US" b="0"/>
              <a:t>리뷰를 작성하고 보는 과정을 편리하게 최적화.</a:t>
            </a:r>
            <a:endParaRPr b="0"/>
          </a:p>
          <a:p>
            <a:pPr marL="808037" lvl="1" indent="-27749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30"/>
              <a:buChar char="🔾"/>
            </a:pPr>
            <a:r>
              <a:rPr lang="en-US" b="0"/>
              <a:t>오프라인 물품에서의 소비자 리뷰 데이터 축적.</a:t>
            </a:r>
            <a:endParaRPr b="0"/>
          </a:p>
          <a:p>
            <a:pPr marL="808037" lvl="1" indent="-27749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30"/>
              <a:buChar char="🔾"/>
            </a:pPr>
            <a:r>
              <a:rPr lang="en-US" b="0"/>
              <a:t>추후에 AR 글래스가 상용화 될 경우 AR 디스플레이로 확장 가능.</a:t>
            </a:r>
            <a:endParaRPr b="0"/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>
              <a:solidFill>
                <a:srgbClr val="FF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1"/>
          </p:nvPr>
        </p:nvSpPr>
        <p:spPr>
          <a:xfrm>
            <a:off x="457200" y="3432550"/>
            <a:ext cx="8229600" cy="3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1950" lvl="0" indent="-3619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-US" sz="1800" b="1" i="0" u="none">
                <a:latin typeface="Malgun Gothic"/>
                <a:ea typeface="Malgun Gothic"/>
                <a:cs typeface="Malgun Gothic"/>
                <a:sym typeface="Malgun Gothic"/>
              </a:rPr>
              <a:t>Future work</a:t>
            </a:r>
            <a:endParaRPr/>
          </a:p>
          <a:p>
            <a:pPr marL="808037" lvl="1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60"/>
              <a:buChar char="🔾"/>
            </a:pPr>
            <a:r>
              <a:rPr lang="en-US" b="0"/>
              <a:t>가장 저렴하고 기본적인 LCD panel을 사용한 결과 한글 지원이 어려워 </a:t>
            </a:r>
            <a:br>
              <a:rPr lang="en-US" b="0"/>
            </a:br>
            <a:r>
              <a:rPr lang="en-US" b="0"/>
              <a:t>영어 리뷰 기반으로 구현하였으나, 추후에 새로운 디스플레이 패널을 </a:t>
            </a:r>
            <a:br>
              <a:rPr lang="en-US" b="0"/>
            </a:br>
            <a:r>
              <a:rPr lang="en-US" b="0"/>
              <a:t>사용하여 한글 리뷰로 테스트를 진행할 예정.</a:t>
            </a:r>
            <a:endParaRPr b="0"/>
          </a:p>
          <a:p>
            <a:pPr marL="808037" lvl="1" indent="-266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60"/>
              <a:buChar char="🔾"/>
            </a:pPr>
            <a:r>
              <a:rPr lang="en-US" b="0"/>
              <a:t>제품의 리뷰들에 대한 분석 모델 설계 예정 </a:t>
            </a:r>
            <a:br>
              <a:rPr lang="en-US" b="0"/>
            </a:br>
            <a:r>
              <a:rPr lang="en-US" b="0"/>
              <a:t>(한국어 자연어처리 관련 기술력)</a:t>
            </a:r>
            <a:endParaRPr b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2</a:t>
            </a:fld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850900" y="1709737"/>
            <a:ext cx="8023200" cy="46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Introduction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Related Work (Project)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Main Idea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/>
              <a:t>Demo</a:t>
            </a:r>
            <a:endParaRPr/>
          </a:p>
          <a:p>
            <a:pPr marL="0" lvl="0" indent="-114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6553200" y="6381750"/>
            <a:ext cx="2133600" cy="36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3</a:t>
            </a:fld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Introduction</a:t>
            </a: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384600" y="1724175"/>
            <a:ext cx="8496300" cy="4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28650" lvl="1" indent="-266699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Char char="🔾"/>
            </a:pPr>
            <a:r>
              <a:rPr lang="en-US" sz="1800" b="0"/>
              <a:t>코로나로 인해 배달어플과 같은 </a:t>
            </a:r>
            <a:r>
              <a:rPr lang="en-US" sz="1800" b="0">
                <a:solidFill>
                  <a:srgbClr val="FF0000"/>
                </a:solidFill>
              </a:rPr>
              <a:t>온라인 플랫폼</a:t>
            </a:r>
            <a:r>
              <a:rPr lang="en-US" sz="1800" b="0"/>
              <a:t>이 발달하고 </a:t>
            </a:r>
            <a:br>
              <a:rPr lang="en-US" sz="1800" b="0"/>
            </a:br>
            <a:r>
              <a:rPr lang="en-US" sz="1800" b="0"/>
              <a:t>그에 따른 온라인 리뷰들도 더욱 많아진 상황</a:t>
            </a:r>
            <a:br>
              <a:rPr lang="en-US" sz="1800" b="0">
                <a:solidFill>
                  <a:srgbClr val="FF0000"/>
                </a:solidFill>
              </a:rPr>
            </a:br>
            <a:endParaRPr sz="1800" b="0">
              <a:solidFill>
                <a:srgbClr val="FF0000"/>
              </a:solidFill>
            </a:endParaRPr>
          </a:p>
          <a:p>
            <a:pPr marL="62865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 b="0">
              <a:solidFill>
                <a:srgbClr val="FF0000"/>
              </a:solidFill>
            </a:endParaRPr>
          </a:p>
          <a:p>
            <a:pPr marL="628650" lvl="1" indent="-266699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530"/>
              <a:buChar char="🔾"/>
            </a:pPr>
            <a:r>
              <a:rPr lang="en-US" sz="1800" b="0"/>
              <a:t>편의점이나 마트 등의 </a:t>
            </a:r>
            <a:r>
              <a:rPr lang="en-US" sz="1800" b="0">
                <a:solidFill>
                  <a:srgbClr val="FF0000"/>
                </a:solidFill>
              </a:rPr>
              <a:t>오프라인 플랫폼</a:t>
            </a:r>
            <a:r>
              <a:rPr lang="en-US" sz="1800" b="0"/>
              <a:t>에서는            </a:t>
            </a:r>
            <a:br>
              <a:rPr lang="en-US" sz="1800" b="0"/>
            </a:br>
            <a:r>
              <a:rPr lang="en-US" sz="1800">
                <a:solidFill>
                  <a:srgbClr val="FF0000"/>
                </a:solidFill>
              </a:rPr>
              <a:t>리뷰시스템</a:t>
            </a:r>
            <a:r>
              <a:rPr lang="en-US" sz="1800" b="0"/>
              <a:t>이 발달되지 않은 것에 상대적으로 불편함을 느낌</a:t>
            </a:r>
            <a:endParaRPr sz="1800" b="0"/>
          </a:p>
          <a:p>
            <a:pPr marL="0" lvl="0" indent="45720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b="0"/>
              <a:t>  =&gt; </a:t>
            </a:r>
            <a:r>
              <a:rPr lang="en-US" sz="1800" b="0"/>
              <a:t>오프라인상에서도 쉽게 리뷰를 남기고 볼 수 있는 시스템이 필요</a:t>
            </a:r>
            <a:endParaRPr b="0"/>
          </a:p>
          <a:p>
            <a:pPr marL="628650" lvl="1" indent="-1695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Noto Sans Symbols"/>
              <a:buNone/>
            </a:pPr>
            <a:endParaRPr sz="1800">
              <a:solidFill>
                <a:srgbClr val="FF0000"/>
              </a:solidFill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114" name="Google Shape;114;p16"/>
          <p:cNvSpPr txBox="1"/>
          <p:nvPr/>
        </p:nvSpPr>
        <p:spPr>
          <a:xfrm>
            <a:off x="522675" y="1724175"/>
            <a:ext cx="2095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계기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375" y="1550414"/>
            <a:ext cx="809250" cy="80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25" y="1550388"/>
            <a:ext cx="809251" cy="80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725" y="3445300"/>
            <a:ext cx="1044504" cy="3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125" y="3351425"/>
            <a:ext cx="809250" cy="5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6553200" y="64472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4</a:t>
            </a:fld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Introduction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57200" y="1379537"/>
            <a:ext cx="8496300" cy="50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28650" lvl="1" indent="-266699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Char char="🔾"/>
            </a:pPr>
            <a:r>
              <a:rPr lang="en-US" sz="1800" b="0"/>
              <a:t>오프라인에서 리뷰를 실시간으로 디스플레이에 띄워 </a:t>
            </a:r>
            <a:br>
              <a:rPr lang="en-US" sz="1800" b="0"/>
            </a:br>
            <a:r>
              <a:rPr lang="en-US" sz="1800"/>
              <a:t>리뷰를 한눈에 볼 수 있는 시스템</a:t>
            </a:r>
            <a:r>
              <a:rPr lang="en-US" sz="1800" b="0"/>
              <a:t> 고안. </a:t>
            </a:r>
            <a:br>
              <a:rPr lang="en-US" sz="1800" b="0"/>
            </a:br>
            <a:r>
              <a:rPr lang="en-US" sz="1800" b="0"/>
              <a:t>디스플레이에는 해당 제품의 평점과 짧은 리뷰를 표시.</a:t>
            </a:r>
            <a:br>
              <a:rPr lang="en-US" sz="1800" b="0">
                <a:solidFill>
                  <a:srgbClr val="FF0000"/>
                </a:solidFill>
              </a:rPr>
            </a:br>
            <a:endParaRPr sz="1800" b="0">
              <a:solidFill>
                <a:srgbClr val="FF0000"/>
              </a:solidFill>
            </a:endParaRPr>
          </a:p>
          <a:p>
            <a:pPr marL="628650" lvl="1" indent="-266699" algn="l" rtl="0">
              <a:spcBef>
                <a:spcPts val="900"/>
              </a:spcBef>
              <a:spcAft>
                <a:spcPts val="0"/>
              </a:spcAft>
              <a:buSzPts val="1530"/>
              <a:buChar char="🔾"/>
            </a:pPr>
            <a:r>
              <a:rPr lang="en-US" sz="1800" b="0"/>
              <a:t>리뷰 작성: 해당 제품 포장 안쪽의 QR 코드를 스마트폰으로 인식해 </a:t>
            </a:r>
            <a:br>
              <a:rPr lang="en-US" sz="1800" b="0"/>
            </a:br>
            <a:r>
              <a:rPr lang="en-US" sz="1800" b="0"/>
              <a:t>리뷰를 작성할 수 있는 웹페이지로 이동, 손쉽게 리뷰 작성</a:t>
            </a:r>
            <a:br>
              <a:rPr lang="en-US" sz="1800" b="0"/>
            </a:br>
            <a:endParaRPr sz="1800" b="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리뷰의 비속어 필터링 및 간단 큐레이팅</a:t>
            </a:r>
            <a:endParaRPr sz="1800" b="0"/>
          </a:p>
          <a:p>
            <a:pPr marL="628650" lvl="1" indent="-1695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Noto Sans Symbols"/>
              <a:buNone/>
            </a:pPr>
            <a:endParaRPr sz="1800">
              <a:solidFill>
                <a:srgbClr val="FF0000"/>
              </a:solidFill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126" name="Google Shape;126;p17"/>
          <p:cNvSpPr txBox="1"/>
          <p:nvPr/>
        </p:nvSpPr>
        <p:spPr>
          <a:xfrm>
            <a:off x="494625" y="1665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35" y="5215600"/>
            <a:ext cx="2091548" cy="5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415" y="4922890"/>
            <a:ext cx="2177892" cy="111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534" y="4997873"/>
            <a:ext cx="2408137" cy="1111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375" y="3368851"/>
            <a:ext cx="2288300" cy="17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5</a:t>
            </a:fld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Introduction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457200" y="2958225"/>
            <a:ext cx="8496300" cy="3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SzPts val="1800"/>
              <a:buChar char="❑"/>
            </a:pPr>
            <a:r>
              <a:rPr lang="en-US"/>
              <a:t>Marketability</a:t>
            </a:r>
            <a:br>
              <a:rPr lang="en-US"/>
            </a:br>
            <a:endParaRPr/>
          </a:p>
          <a:p>
            <a:pPr marL="628650" lvl="1" indent="-266699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530"/>
              <a:buChar char="🔾"/>
            </a:pPr>
            <a:r>
              <a:rPr lang="en-US" sz="1800" b="0"/>
              <a:t>유명 온라인 플랫폼들은 리뷰의 수가 많음 </a:t>
            </a:r>
            <a:br>
              <a:rPr lang="en-US" sz="1800" b="0"/>
            </a:br>
            <a:r>
              <a:rPr lang="en-US" sz="1800" b="0"/>
              <a:t>→ </a:t>
            </a:r>
            <a:r>
              <a:rPr lang="en-US" sz="1800"/>
              <a:t>정보 획득의 니즈가 큼.</a:t>
            </a:r>
            <a:endParaRPr sz="1800"/>
          </a:p>
          <a:p>
            <a:pPr marL="628650" lvl="1" indent="-283844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언택트 시대에 따라 무인매장이 증가했으나 </a:t>
            </a:r>
            <a:br>
              <a:rPr lang="en-US" sz="1800" b="0"/>
            </a:br>
            <a:r>
              <a:rPr lang="en-US" sz="1800" b="0"/>
              <a:t>오프라인 상의 </a:t>
            </a:r>
            <a:r>
              <a:rPr lang="en-US" sz="1800"/>
              <a:t>제품정보를 얻기는 힘들어짐</a:t>
            </a:r>
            <a:endParaRPr sz="1800"/>
          </a:p>
          <a:p>
            <a:pPr marL="62865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b="0"/>
              <a:t>오프라인 플랫폼에서 리뷰시스템이 제공된다면 </a:t>
            </a:r>
            <a:br>
              <a:rPr lang="en-US"/>
            </a:br>
            <a:r>
              <a:rPr lang="en-US"/>
              <a:t>=&gt; </a:t>
            </a:r>
            <a:r>
              <a:rPr lang="en-US" sz="1800"/>
              <a:t>소비자</a:t>
            </a:r>
            <a:r>
              <a:rPr lang="en-US"/>
              <a:t>와 공급자가 모두 도움되는 “선순환 구조” 형성</a:t>
            </a:r>
            <a:endParaRPr sz="1800">
              <a:solidFill>
                <a:srgbClr val="FF0000"/>
              </a:solidFill>
            </a:endParaRPr>
          </a:p>
          <a:p>
            <a:pPr marL="628650" lvl="1" indent="-1695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Noto Sans Symbols"/>
              <a:buNone/>
            </a:pPr>
            <a:endParaRPr sz="1800" b="1" i="0" u="non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457200" y="1268400"/>
            <a:ext cx="88914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Importance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28650" lvl="1" indent="-283844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🔾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소비자들은 저렴한 오프라인 제품들에 대해서도 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소비자들의 리뷰를 원하지만 번거로워서 하지 않음  </a:t>
            </a: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번거롭지 않은 방법 필요.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50" y="1737050"/>
            <a:ext cx="4339350" cy="38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250" y="1737038"/>
            <a:ext cx="4969550" cy="35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6</a:t>
            </a:fld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Related Work (Project)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541425" y="17601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제품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541425" y="1937850"/>
            <a:ext cx="8496300" cy="29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28650" lvl="1" indent="-283844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🔾"/>
            </a:pPr>
            <a:r>
              <a:rPr lang="en-US" sz="1800" b="0"/>
              <a:t>오프라인 키오스크</a:t>
            </a:r>
            <a:endParaRPr sz="1800" b="0"/>
          </a:p>
          <a:p>
            <a:pPr marL="628650" lvl="1" indent="-283844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온라인 리뷰 시스템</a:t>
            </a:r>
            <a:endParaRPr sz="1800" b="0"/>
          </a:p>
          <a:p>
            <a:pPr marL="628650" lvl="1" indent="-283844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ESL(Electronic shelf label, 전자가격표)</a:t>
            </a:r>
            <a:endParaRPr sz="1800" b="0"/>
          </a:p>
          <a:p>
            <a:pPr marL="628650" lvl="1" indent="-1695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Noto Sans Symbols"/>
              <a:buNone/>
            </a:pPr>
            <a:endParaRPr sz="1800">
              <a:solidFill>
                <a:srgbClr val="FF0000"/>
              </a:solidFill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7</a:t>
            </a:fld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Related Work (Project)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280700" y="2797475"/>
            <a:ext cx="86634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한계점</a:t>
            </a:r>
            <a:endParaRPr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제품의 리뷰를 찾아보는 과정에서 번거로움 존재.</a:t>
            </a:r>
            <a:endParaRPr sz="1800" b="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제품의 리뷰 작성시 직접 주소를 찾아서 작성하거나 </a:t>
            </a:r>
            <a:br>
              <a:rPr lang="en-US" sz="1800" b="0"/>
            </a:br>
            <a:r>
              <a:rPr lang="en-US" sz="1800" b="0"/>
              <a:t>키오스크에서 작성해야 하는 번거로움 존재.</a:t>
            </a:r>
            <a:endParaRPr sz="1800" b="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고객이 리뷰를 작성하는 동안 키오스크의 비효율성 증가.</a:t>
            </a:r>
            <a:endParaRPr sz="1800" b="0"/>
          </a:p>
          <a:p>
            <a:pPr marL="628650" lvl="1" indent="-1695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Noto Sans Symbols"/>
              <a:buNone/>
            </a:pPr>
            <a:endParaRPr sz="1800">
              <a:solidFill>
                <a:srgbClr val="FF0000"/>
              </a:solidFill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327500" y="1116075"/>
            <a:ext cx="8663400" cy="20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오프라인 키오스크</a:t>
            </a:r>
            <a:endParaRPr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기존 스마트폰처럼 제품에 대해 리뷰를 보거나 작성할 수 있다.</a:t>
            </a:r>
            <a:endParaRPr sz="1800" b="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리뷰 기능 외에도 구매, 결제 등의 기타 기능들이 구현될 수 있다.</a:t>
            </a:r>
            <a:endParaRPr sz="1800" b="0"/>
          </a:p>
          <a:p>
            <a:pPr marL="628650" lvl="1" indent="-1695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Noto Sans Symbols"/>
              <a:buNone/>
            </a:pPr>
            <a:endParaRPr sz="1800">
              <a:solidFill>
                <a:srgbClr val="FF0000"/>
              </a:solidFill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313" y="1268388"/>
            <a:ext cx="3016275" cy="19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500" y="2965976"/>
            <a:ext cx="4632851" cy="30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8</a:t>
            </a:fld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Related Work (Project)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323838" y="3821025"/>
            <a:ext cx="84963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한계점</a:t>
            </a:r>
            <a:endParaRPr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온라인 플랫폼에 한정하여 서비스 제공.</a:t>
            </a:r>
            <a:endParaRPr sz="1800" b="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부정적 리뷰의 필터링으로 인한 소비자들의 신뢰도 감소</a:t>
            </a:r>
            <a:endParaRPr sz="1800" b="0"/>
          </a:p>
          <a:p>
            <a:pPr marL="628650" lvl="1" indent="-1695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Noto Sans Symbols"/>
              <a:buNone/>
            </a:pPr>
            <a:endParaRPr sz="1800">
              <a:solidFill>
                <a:srgbClr val="FF0000"/>
              </a:solidFill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850" y="3235725"/>
            <a:ext cx="1980700" cy="12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319100" y="1618600"/>
            <a:ext cx="8496300" cy="19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온라인 리뷰 통합 시스템</a:t>
            </a:r>
            <a:endParaRPr sz="180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온라인 한정 기업들의 제품에 대한 리뷰를 통합 관리해주는 B2B 서비스</a:t>
            </a:r>
            <a:endParaRPr sz="1800" b="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리뷰 큐레이션, 분석, 필터링 등</a:t>
            </a:r>
            <a:endParaRPr sz="1800" b="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최종 소비자들에게도 리뷰를 편리하게 작성하게 해주는 통합 시스템</a:t>
            </a:r>
            <a:endParaRPr sz="1800" b="0"/>
          </a:p>
          <a:p>
            <a:pPr marL="62865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  <a:p>
            <a:pPr marL="62865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678" y="1678375"/>
            <a:ext cx="6686825" cy="49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/>
        </p:nvSpPr>
        <p:spPr>
          <a:xfrm>
            <a:off x="6553200" y="6381750"/>
            <a:ext cx="21336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ulim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9</a:t>
            </a:fld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57200" y="620712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rPr lang="en-US" sz="2800" b="1" i="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Related Work (Project)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401075" y="1161200"/>
            <a:ext cx="84963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SzPts val="1800"/>
              <a:buChar char="❏"/>
            </a:pPr>
            <a:r>
              <a:rPr lang="en-US" sz="1800"/>
              <a:t>ESL(Electronic shelf label, 전자가격표)</a:t>
            </a:r>
            <a:br>
              <a:rPr lang="en-US" sz="1800"/>
            </a:br>
            <a:endParaRPr sz="180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대형마트에서 제품의 가격정보, 할인정보 등을 나타내주는 디스플레이</a:t>
            </a:r>
            <a:endParaRPr sz="1800" b="0"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제품 정보를 쉽게 변경 가능</a:t>
            </a:r>
            <a:endParaRPr sz="1800" b="0"/>
          </a:p>
          <a:p>
            <a:pPr marL="628650" lvl="1" indent="-1695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Noto Sans Symbols"/>
              <a:buNone/>
            </a:pPr>
            <a:endParaRPr sz="1800">
              <a:solidFill>
                <a:srgbClr val="FF0000"/>
              </a:solidFill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401075" y="3284925"/>
            <a:ext cx="84963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1800" b="0"/>
          </a:p>
          <a:p>
            <a:pPr marL="457200" lvl="0" indent="-342900" algn="l" rtl="0">
              <a:spcBef>
                <a:spcPts val="180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한계점</a:t>
            </a:r>
            <a:br>
              <a:rPr lang="en-US"/>
            </a:br>
            <a:endParaRPr/>
          </a:p>
          <a:p>
            <a:pPr marL="628650" lvl="1" indent="-283844" algn="l" rtl="0">
              <a:spcBef>
                <a:spcPts val="900"/>
              </a:spcBef>
              <a:spcAft>
                <a:spcPts val="0"/>
              </a:spcAft>
              <a:buSzPts val="1800"/>
              <a:buChar char="🔾"/>
            </a:pPr>
            <a:r>
              <a:rPr lang="en-US" sz="1800" b="0"/>
              <a:t>오프라인 물품에 대한 리뷰 시스템이 존재하지 않아 </a:t>
            </a:r>
            <a:br>
              <a:rPr lang="en-US" sz="1800" b="0"/>
            </a:br>
            <a:r>
              <a:rPr lang="en-US" sz="1800" b="0"/>
              <a:t>물품 상세 외의 정보가 존재하지 않음</a:t>
            </a:r>
            <a:endParaRPr sz="1800" b="0"/>
          </a:p>
          <a:p>
            <a:pPr marL="628650" lvl="1" indent="-16954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Noto Sans Symbols"/>
              <a:buNone/>
            </a:pPr>
            <a:endParaRPr sz="1800">
              <a:solidFill>
                <a:srgbClr val="FF0000"/>
              </a:solidFill>
            </a:endParaRPr>
          </a:p>
          <a:p>
            <a:pPr marL="3429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b="0"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675" y="2213375"/>
            <a:ext cx="52387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881</Words>
  <Application>Microsoft Office PowerPoint</Application>
  <PresentationFormat>화면 슬라이드 쇼(4:3)</PresentationFormat>
  <Paragraphs>157</Paragraphs>
  <Slides>18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Noto Sans Symbols</vt:lpstr>
      <vt:lpstr>Gulim</vt:lpstr>
      <vt:lpstr>Malgun Gothic</vt:lpstr>
      <vt:lpstr>Arial</vt:lpstr>
      <vt:lpstr>Times New Roman</vt:lpstr>
      <vt:lpstr>Trebuchet MS</vt:lpstr>
      <vt:lpstr>1_기본 디자인</vt:lpstr>
      <vt:lpstr>기본 디자인</vt:lpstr>
      <vt:lpstr>PowerPoint 프레젠테이션</vt:lpstr>
      <vt:lpstr>Contents</vt:lpstr>
      <vt:lpstr>1. Introduction</vt:lpstr>
      <vt:lpstr>1. Introduction</vt:lpstr>
      <vt:lpstr>1. Introduction</vt:lpstr>
      <vt:lpstr>2. Related Work (Project)</vt:lpstr>
      <vt:lpstr>2. Related Work (Project)</vt:lpstr>
      <vt:lpstr>2. Related Work (Project)</vt:lpstr>
      <vt:lpstr>2. Related Work (Project)</vt:lpstr>
      <vt:lpstr>3. Main Idea</vt:lpstr>
      <vt:lpstr>3. Main Idea</vt:lpstr>
      <vt:lpstr>3. Main Idea</vt:lpstr>
      <vt:lpstr>3. Main Idea</vt:lpstr>
      <vt:lpstr>3. Main Idea</vt:lpstr>
      <vt:lpstr>4. Demo</vt:lpstr>
      <vt:lpstr>4. Demo</vt:lpstr>
      <vt:lpstr>4. Demo</vt:lpstr>
      <vt:lpstr>5.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신채호[ 학부재학 / 컴퓨터학과 ]</cp:lastModifiedBy>
  <cp:revision>7</cp:revision>
  <dcterms:modified xsi:type="dcterms:W3CDTF">2021-06-14T11:44:52Z</dcterms:modified>
</cp:coreProperties>
</file>